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Yeon Sung"/>
      <p:regular r:id="rId38"/>
    </p:embeddedFont>
    <p:embeddedFont>
      <p:font typeface="Nanum Gothic Coding"/>
      <p:regular r:id="rId39"/>
      <p:bold r:id="rId40"/>
    </p:embeddedFont>
    <p:embeddedFont>
      <p:font typeface="Nanum Gothic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Coding-bold.fntdata"/><Relationship Id="rId20" Type="http://schemas.openxmlformats.org/officeDocument/2006/relationships/slide" Target="slides/slide16.xml"/><Relationship Id="rId42" Type="http://schemas.openxmlformats.org/officeDocument/2006/relationships/font" Target="fonts/NanumGothic-bold.fntdata"/><Relationship Id="rId41" Type="http://schemas.openxmlformats.org/officeDocument/2006/relationships/font" Target="fonts/NanumGothic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NanumGothicCoding-regular.fntdata"/><Relationship Id="rId16" Type="http://schemas.openxmlformats.org/officeDocument/2006/relationships/slide" Target="slides/slide12.xml"/><Relationship Id="rId38" Type="http://schemas.openxmlformats.org/officeDocument/2006/relationships/font" Target="fonts/YeonSung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[화면</a:t>
            </a:r>
            <a:r>
              <a:rPr lang="en-US"/>
              <a:t>에 씬콕이 뜬다</a:t>
            </a:r>
            <a:r>
              <a:rPr lang="en-US"/>
              <a:t>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(일</a:t>
            </a:r>
            <a:r>
              <a:rPr lang="en-US"/>
              <a:t>반 대화 어투로 할 것!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안녕하세</a:t>
            </a:r>
            <a:r>
              <a:rPr lang="en-US"/>
              <a:t>요,(인사)</a:t>
            </a:r>
            <a:br>
              <a:rPr lang="en-US"/>
            </a:br>
            <a:r>
              <a:rPr lang="en-US"/>
              <a:t>저희는 자바 110기 씬, 콕! 팀입니다.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저희가 개발한 </a:t>
            </a:r>
            <a:r>
              <a:rPr lang="en-US">
                <a:solidFill>
                  <a:schemeClr val="dk1"/>
                </a:solidFill>
              </a:rPr>
              <a:t>(</a:t>
            </a:r>
            <a:r>
              <a:rPr lang="en-US">
                <a:solidFill>
                  <a:schemeClr val="dk1"/>
                </a:solidFill>
              </a:rPr>
              <a:t>마우스 클릭)</a:t>
            </a:r>
            <a:r>
              <a:rPr lang="en-US"/>
              <a:t> 씬, 콕!은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기존의 영화 리뷰 웹, 영화 상영 서비스, 영화 평점 서비스과는 차별화를 두고 개발했습니다.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 특징은 SNS의 형식을 취하면서 장면 콘텐츠를 통해 "영화 정보 발견과 공유를 위한 웹 서비스"입니다.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a686c9ebc_2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그래서 SNS 기능을 도입하게 되는데</a:t>
            </a:r>
            <a:r>
              <a:rPr lang="en-US"/>
              <a:t>요</a:t>
            </a:r>
            <a:r>
              <a:rPr lang="en-US"/>
              <a:t>. 트위터나 페이스북처럼 친구맺기를 하고 자유롭게 의견을 교환할 사회적 관계망을 제공한다면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시스템이 더 활성화 될 것이라는 생각을 하였습니다.</a:t>
            </a:r>
            <a:endParaRPr/>
          </a:p>
        </p:txBody>
      </p:sp>
      <p:sp>
        <p:nvSpPr>
          <p:cNvPr id="200" name="Google Shape;200;g4a686c9ebc_21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86c9ebc_4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4a686c9ebc_4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a686c9ebc_11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씬콕의 주요 기능입니다. 우선 앞서 설명드린 SNS 기능과 장면별 리뷰 작성 기능이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다음으로, 마음에 드는 장면을 따로 모아서 저장하는 앨범 기능이 있습니다. 공개여부에 따라 다른 사람의 장면 앨범도 볼 수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물론, 영화추천 기능도 제공하고 있습니다. 사용자 활동 로그를 기반으로 추천을 하기</a:t>
            </a: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때문에 리뷰를 많이 작성할 수록 원하는 영화를 만날 가능성이 높아집니다.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마지막으로 영화 취향을 분석하고 통계 정보를 확인할 수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이 외에도 다양한 기능이 있고 나머지는 시연을 통해 설명하겠습니다.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g4a686c9ebc_11_1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a686c9ebc_2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4a686c9ebc_2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a686c9ebc_2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</a:t>
            </a:r>
            <a:r>
              <a:rPr lang="en-US"/>
              <a:t>트 주요 산출물에 대해 간단하게 설명 해 드리겠습니다.</a:t>
            </a:r>
            <a:endParaRPr/>
          </a:p>
        </p:txBody>
      </p:sp>
      <p:sp>
        <p:nvSpPr>
          <p:cNvPr id="239" name="Google Shape;239;g4a686c9ebc_2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</a:t>
            </a:r>
            <a:r>
              <a:rPr lang="en-US"/>
              <a:t>은 StarUML을 통해 만들었습니다.</a:t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a686c9ebc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</a:t>
            </a:r>
            <a:r>
              <a:rPr lang="en-US"/>
              <a:t>능 명세서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보였던 각각의 유스케이스에 대해 ID를 부여하였고,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usecase에 관해서 상세 명세서를 작성하였습니다.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현재는 2개 항목만 보여드리지만, 각각의 usecase에 관해서 각각의 상세 명세서를 작성 하였습니다.</a:t>
            </a:r>
            <a:endParaRPr/>
          </a:p>
        </p:txBody>
      </p:sp>
      <p:sp>
        <p:nvSpPr>
          <p:cNvPr id="254" name="Google Shape;254;g4a686c9ebc_9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a686c9ebc_9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Prototype입니</a:t>
            </a:r>
            <a:r>
              <a:rPr lang="en-US"/>
              <a:t>다. Kakao OVEN으로 작업했습니다.</a:t>
            </a:r>
            <a:endParaRPr/>
          </a:p>
        </p:txBody>
      </p:sp>
      <p:sp>
        <p:nvSpPr>
          <p:cNvPr id="276" name="Google Shape;276;g4a686c9ebc_9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686c9ebc_9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모델링</a:t>
            </a:r>
            <a:r>
              <a:rPr lang="en-US"/>
              <a:t>은 exerd를 이용해서 작성 하였고, 총 </a:t>
            </a:r>
            <a:r>
              <a:rPr lang="en-US"/>
              <a:t>27개</a:t>
            </a:r>
            <a:r>
              <a:rPr lang="en-US"/>
              <a:t>의 테이블로 저희 서비스의 데이터를 관리 하였습니다.</a:t>
            </a:r>
            <a:endParaRPr/>
          </a:p>
        </p:txBody>
      </p:sp>
      <p:sp>
        <p:nvSpPr>
          <p:cNvPr id="298" name="Google Shape;298;g4a686c9ebc_9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a686c9ebc_9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Hub</a:t>
            </a:r>
            <a:r>
              <a:rPr lang="en-US"/>
              <a:t>을 통해서 형상</a:t>
            </a:r>
            <a:endParaRPr/>
          </a:p>
        </p:txBody>
      </p:sp>
      <p:sp>
        <p:nvSpPr>
          <p:cNvPr id="320" name="Google Shape;320;g4a686c9ebc_9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a686c9ebc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[화면</a:t>
            </a:r>
            <a:r>
              <a:rPr lang="en-US"/>
              <a:t>이 뜬다]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(한 박자 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여러분</a:t>
            </a:r>
            <a:r>
              <a:rPr lang="en-US"/>
              <a:t>은 영화에 관한 정보를 어디서 얻어 오시나요?</a:t>
            </a:r>
            <a:endParaRPr/>
          </a:p>
        </p:txBody>
      </p:sp>
      <p:sp>
        <p:nvSpPr>
          <p:cNvPr id="95" name="Google Shape;95;g4a686c9ebc_2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a686c9ebc_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Trello</a:t>
            </a:r>
            <a:r>
              <a:rPr lang="en-US"/>
              <a:t>를 이용하여 프로젝트의 개발항목들을 팁원끼리 분담하여 작업하였습니다.</a:t>
            </a:r>
            <a:endParaRPr/>
          </a:p>
        </p:txBody>
      </p:sp>
      <p:sp>
        <p:nvSpPr>
          <p:cNvPr id="329" name="Google Shape;329;g4a686c9ebc_3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a686c9ebc_9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</a:t>
            </a:r>
            <a:r>
              <a:rPr lang="en-US"/>
              <a:t>반 적인 기술은 다른 조들과 다르지 않지만 저희는 </a:t>
            </a:r>
            <a:r>
              <a:rPr lang="en-US"/>
              <a:t>나의 페이지에서 </a:t>
            </a:r>
            <a:r>
              <a:rPr lang="en-US">
                <a:solidFill>
                  <a:schemeClr val="dk1"/>
                </a:solidFill>
              </a:rPr>
              <a:t>UI를 모듈별로 분리해서 일관적인 페이지 관리를 할수 있도록 Apache Tiles를 사용했습니다.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쪽은 다름 팀과 똑같이 웹 에 관련된 HTML, CSS ,JavaScript,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UI를 위한 Bootstrap, 크로스 브라우징과 자바스크립트를 간략하게 사용하기 위한 jQuery Library, 비동기를 위한 AJAX 를 사용하였구요,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 쪽은 저희가 JAVA 반이기 때문에 자바를 사용하였고, Spring Framework를 기반으로 제작을 했으며,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퍼시스턴스 프레임워크로는 마이바티스를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UI를 모듈별로 분리해서 일관적인 페이지 관리를 할수 있도록 Apache Tiles를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저희는 오픈소스 데이터베이스인 MySQL를 AWS EC2 Linux 서버에 올려서 사용하였고, ServletContainer로는 Apache Tomcat 9.0.12를 사용했습니다.</a:t>
            </a:r>
            <a:endParaRPr/>
          </a:p>
        </p:txBody>
      </p:sp>
      <p:sp>
        <p:nvSpPr>
          <p:cNvPr id="338" name="Google Shape;338;g4a686c9ebc_9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a686c9ebc_9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기본적</a:t>
            </a:r>
            <a:r>
              <a:rPr lang="en-US"/>
              <a:t>인 개발 툴킷은 IDE도구로 Eclipse를, DB 모델링을  위하여 exerd, HTML, CSS, Javascript를 간단하게 사용하기 위해서는 Bracket을 사용하였고, 기본적인 Build도구로서는 Gradle을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저희는 영화 정보를 제공하는 서비스이기 때문에 영화 정보를 가져오는 외부 API로 The Movie DB 를 사용했구요,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로그인을 위해서는 카카오톡  API, 지도는 Google Map API를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소스코드의 형상관리를 위해서 GitHub를 이용 하였고, 개발하는 동안 일정, 작업을 관리하기 위해서 Trello를 사용하였고, 개발자 끼리의 의견을 주고 받기 위해 Slack을 사용하였구요,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문서 공유를 위해 GoogleDrive, 기획단계에서 UI ProtoType을 위해서 Kakao에서 제공하는 Oven을 이용하였습니다.</a:t>
            </a:r>
            <a:endParaRPr/>
          </a:p>
        </p:txBody>
      </p:sp>
      <p:sp>
        <p:nvSpPr>
          <p:cNvPr id="362" name="Google Shape;362;g4a686c9ebc_9_7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a686c9ebc_8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전반적인 시스템 아키텍쳐입니다. 사용자로부터 HTTP 요청이 들어오면</a:t>
            </a:r>
            <a:endParaRPr/>
          </a:p>
        </p:txBody>
      </p:sp>
      <p:sp>
        <p:nvSpPr>
          <p:cNvPr id="391" name="Google Shape;391;g4a686c9ebc_8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a686c9ebc_1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Server에서는 요청에 따라 Web app을 실행하고</a:t>
            </a:r>
            <a:endParaRPr/>
          </a:p>
        </p:txBody>
      </p:sp>
      <p:sp>
        <p:nvSpPr>
          <p:cNvPr id="410" name="Google Shape;410;g4a686c9ebc_11_6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a686c9ebc_11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API를 통신하여 데이터를 주고받습니다.</a:t>
            </a:r>
            <a:endParaRPr/>
          </a:p>
        </p:txBody>
      </p:sp>
      <p:sp>
        <p:nvSpPr>
          <p:cNvPr id="435" name="Google Shape;435;g4a686c9ebc_11_9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a686c9ebc_1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app에서 처리된 데이터는 Web Server에서 가공하여</a:t>
            </a:r>
            <a:endParaRPr/>
          </a:p>
        </p:txBody>
      </p:sp>
      <p:sp>
        <p:nvSpPr>
          <p:cNvPr id="471" name="Google Shape;471;g4a686c9ebc_11_7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a686c9ebc_1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응답 프로토콜에 따라 클라이언트에 보내집니다.</a:t>
            </a:r>
            <a:endParaRPr/>
          </a:p>
        </p:txBody>
      </p:sp>
      <p:sp>
        <p:nvSpPr>
          <p:cNvPr id="508" name="Google Shape;508;g4a686c9ebc_11_7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a686c9ebc_11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</a:t>
            </a:r>
            <a:r>
              <a:rPr lang="en-US"/>
              <a:t>의 주요 기능들을 작동하게 하는 The Movie DB의 사용 시나리오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(실행)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 가입시 입력 받는 회원의 취향의 영화를 분석해서 씬콕의 데이터 베이스에 저장시킵니다.</a:t>
            </a:r>
            <a:endParaRPr/>
          </a:p>
        </p:txBody>
      </p:sp>
      <p:sp>
        <p:nvSpPr>
          <p:cNvPr id="547" name="Google Shape;547;g4a686c9ebc_11_1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a686c9ebc_11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장</a:t>
            </a:r>
            <a:r>
              <a:rPr lang="en-US"/>
              <a:t>면 리뷰, 장면 앨범, 영화 리뷰 게시물 등록 시 시나리오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 db로 영화의 정보를 요청, 게시물의 정보와 함께 씬콕의 DB에 저장합니다.</a:t>
            </a:r>
            <a:endParaRPr/>
          </a:p>
        </p:txBody>
      </p:sp>
      <p:sp>
        <p:nvSpPr>
          <p:cNvPr id="580" name="Google Shape;580;g4a686c9ebc_11_1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686c9ebc_1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</a:t>
            </a:r>
            <a:r>
              <a:rPr lang="en-US"/>
              <a:t>면 등장과 함께 애니가 돌아감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영화 장면, 장면의 정보를 얻는 것은 (한박자 쉬고) 쉽지 않습니다.</a:t>
            </a:r>
            <a:endParaRPr/>
          </a:p>
        </p:txBody>
      </p:sp>
      <p:sp>
        <p:nvSpPr>
          <p:cNvPr id="101" name="Google Shape;101;g4a686c9ebc_1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a686c9ebc_8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</a:t>
            </a:r>
            <a:r>
              <a:rPr lang="en-US"/>
              <a:t>화추천 기능 이용</a:t>
            </a:r>
            <a:r>
              <a:rPr lang="en-US">
                <a:solidFill>
                  <a:schemeClr val="dk1"/>
                </a:solidFill>
              </a:rPr>
              <a:t>시 시나리오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회원의 활동 기록을 읽고 분석하여 , Movie DB에서 영화 목록을 가져와, 회원 취향과 비슷한 영화를 추천합니다.</a:t>
            </a:r>
            <a:endParaRPr/>
          </a:p>
        </p:txBody>
      </p:sp>
      <p:sp>
        <p:nvSpPr>
          <p:cNvPr id="617" name="Google Shape;617;g4a686c9ebc_8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a686c9ebc_11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</a:t>
            </a:r>
            <a:r>
              <a:rPr lang="en-US"/>
              <a:t>영 예정작, 현재 상영작, 유사영화 추천등의 기능을 이용할 시</a:t>
            </a:r>
            <a:r>
              <a:rPr lang="en-US">
                <a:solidFill>
                  <a:schemeClr val="dk1"/>
                </a:solidFill>
              </a:rPr>
              <a:t> 시나리오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Movie DB에서 영화 목록을 요청, 클라이언트의 화면에 바로 출력 해 줍니다.</a:t>
            </a:r>
            <a:endParaRPr/>
          </a:p>
        </p:txBody>
      </p:sp>
      <p:sp>
        <p:nvSpPr>
          <p:cNvPr id="654" name="Google Shape;654;g4a686c9ebc_11_1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a686c9ebc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</a:t>
            </a:r>
            <a:r>
              <a:rPr lang="en-US"/>
              <a:t>로 수줍음 많은 저희 조원들을 소개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하드 캐리어 조장 이인진과 김민성, 김현성, 오제하,  최수정, 여혜림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(다 같이 인사)</a:t>
            </a:r>
            <a:endParaRPr/>
          </a:p>
        </p:txBody>
      </p:sp>
      <p:sp>
        <p:nvSpPr>
          <p:cNvPr id="686" name="Google Shape;686;g4a686c9ebc_2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4a686c9ebc_11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더 있나?</a:t>
            </a:r>
            <a:endParaRPr/>
          </a:p>
        </p:txBody>
      </p:sp>
      <p:sp>
        <p:nvSpPr>
          <p:cNvPr id="699" name="Google Shape;699;g4a686c9ebc_11_1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a686c9ebc_1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[화면</a:t>
            </a:r>
            <a:r>
              <a:rPr lang="en-US"/>
              <a:t>이 뜬다</a:t>
            </a:r>
            <a:r>
              <a:rPr lang="en-US"/>
              <a:t>]	(클릭</a:t>
            </a:r>
            <a:r>
              <a:rPr lang="en-US"/>
              <a:t>후 N영화가 날아오기 시작하면 읽기 시작한다)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국내</a:t>
            </a:r>
            <a:r>
              <a:rPr lang="en-US"/>
              <a:t>외</a:t>
            </a:r>
            <a:r>
              <a:rPr lang="en-US"/>
              <a:t> 포털에서 보여주는 영화정보들은 현재 상영중이거나 상영 예정인 작품위주</a:t>
            </a:r>
            <a:r>
              <a:rPr lang="en-US"/>
              <a:t>로 간단한 한줄 평 정도 밖에는 없습니다.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게다가 영화 배급사의 홍보를 위한 거짓 정보들도 많</a:t>
            </a:r>
            <a:r>
              <a:rPr lang="en-US"/>
              <a:t>아 보이기 까지 하는데요.</a:t>
            </a:r>
            <a:endParaRPr/>
          </a:p>
        </p:txBody>
      </p:sp>
      <p:sp>
        <p:nvSpPr>
          <p:cNvPr id="118" name="Google Shape;118;g4a686c9ebc_13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a686c9ebc_2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[화면이 뜬다] (클릭)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넷플릭스는 후기는 볼 수 없을 뿐더러, 넷플릭스 내의 콘텐츠만 볼 수 있어 조금 답답한 느낌이 듭니다.</a:t>
            </a:r>
            <a:endParaRPr/>
          </a:p>
        </p:txBody>
      </p:sp>
      <p:sp>
        <p:nvSpPr>
          <p:cNvPr id="132" name="Google Shape;132;g4a686c9ebc_2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a686c9ebc_1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[화면전환</a:t>
            </a:r>
            <a:r>
              <a:rPr lang="en-US"/>
              <a:t>과 함께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왓챠</a:t>
            </a:r>
            <a:r>
              <a:rPr lang="en-US"/>
              <a:t>는 영화 후기의 질이 좋지 않고, 한번에 작은 2페이지 씩만 볼 수 있습니다. </a:t>
            </a:r>
            <a:endParaRPr/>
          </a:p>
        </p:txBody>
      </p:sp>
      <p:sp>
        <p:nvSpPr>
          <p:cNvPr id="146" name="Google Shape;146;g4a686c9ebc_1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a686c9ebc_1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</a:t>
            </a:r>
            <a:r>
              <a:rPr lang="en-US"/>
              <a:t>면 전환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(클릭)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</a:t>
            </a:r>
            <a:r>
              <a:rPr lang="en-US"/>
              <a:t>화리뷰 유투버에게서도 정보를 얻을 수는 있지만, </a:t>
            </a:r>
            <a:r>
              <a:rPr lang="en-US"/>
              <a:t>짧게는 10분 길게는 20분까지 되는 영화 추천 영상을 퉁해 영화를 찾다 보면,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(클릭)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영화 러닝타임보다 영화 추천 영상</a:t>
            </a:r>
            <a:r>
              <a:rPr lang="en-US"/>
              <a:t>을</a:t>
            </a:r>
            <a:r>
              <a:rPr lang="en-US"/>
              <a:t> 보는데</a:t>
            </a:r>
            <a:r>
              <a:rPr lang="en-US"/>
              <a:t>에</a:t>
            </a:r>
            <a:r>
              <a:rPr lang="en-US"/>
              <a:t> 시간이 더 많이 소비될 수 밖</a:t>
            </a:r>
            <a:r>
              <a:rPr lang="en-US"/>
              <a:t>에 없는 구조입니다.</a:t>
            </a:r>
            <a:endParaRPr/>
          </a:p>
        </p:txBody>
      </p:sp>
      <p:sp>
        <p:nvSpPr>
          <p:cNvPr id="159" name="Google Shape;159;g4a686c9ebc_13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a686c9ebc_2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지금까지 살펴본 기존 영화 리뷰 시스템의 문제점을 해결하기 위해 (한박</a:t>
            </a:r>
            <a:r>
              <a:rPr lang="en-US"/>
              <a:t>자 쉬어줌)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씬콕을 만들었습니다!</a:t>
            </a:r>
            <a:endParaRPr/>
          </a:p>
        </p:txBody>
      </p:sp>
      <p:sp>
        <p:nvSpPr>
          <p:cNvPr id="177" name="Google Shape;177;g4a686c9ebc_2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a686c9ebc_2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씬콕은 이용자들이 영화의 특정 장면별 리뷰를 작성하고 공유할 수 있게 하자는 아이디어로 시작했습니다.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하지만 문제도 있었는데요, (클</a:t>
            </a:r>
            <a:r>
              <a:rPr lang="en-US"/>
              <a:t>릭</a:t>
            </a:r>
            <a:r>
              <a:rPr lang="en-US"/>
              <a:t>) 많은 사용자들이 회원가입을 하고 자발적으로 성실히 리뷰를 작성하게 </a:t>
            </a:r>
            <a:r>
              <a:rPr lang="en-US"/>
              <a:t>될지</a:t>
            </a:r>
            <a:r>
              <a:rPr lang="en-US"/>
              <a:t>에 대해서는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확신이 들지 않았습니다.</a:t>
            </a:r>
            <a:endParaRPr/>
          </a:p>
        </p:txBody>
      </p:sp>
      <p:sp>
        <p:nvSpPr>
          <p:cNvPr id="185" name="Google Shape;185;g4a686c9ebc_2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5.jpg"/><Relationship Id="rId5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3.gif"/><Relationship Id="rId11" Type="http://schemas.openxmlformats.org/officeDocument/2006/relationships/image" Target="../media/image22.png"/><Relationship Id="rId10" Type="http://schemas.openxmlformats.org/officeDocument/2006/relationships/image" Target="../media/image40.png"/><Relationship Id="rId12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43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45.png"/><Relationship Id="rId13" Type="http://schemas.openxmlformats.org/officeDocument/2006/relationships/image" Target="../media/image32.png"/><Relationship Id="rId1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9" Type="http://schemas.openxmlformats.org/officeDocument/2006/relationships/image" Target="../media/image53.png"/><Relationship Id="rId14" Type="http://schemas.openxmlformats.org/officeDocument/2006/relationships/image" Target="../media/image42.png"/><Relationship Id="rId5" Type="http://schemas.openxmlformats.org/officeDocument/2006/relationships/image" Target="../media/image49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50.jp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56.jpg"/><Relationship Id="rId8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56.jpg"/><Relationship Id="rId7" Type="http://schemas.openxmlformats.org/officeDocument/2006/relationships/image" Target="../media/image34.png"/><Relationship Id="rId8" Type="http://schemas.openxmlformats.org/officeDocument/2006/relationships/image" Target="../media/image50.jp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56.jpg"/><Relationship Id="rId7" Type="http://schemas.openxmlformats.org/officeDocument/2006/relationships/image" Target="../media/image34.png"/><Relationship Id="rId8" Type="http://schemas.openxmlformats.org/officeDocument/2006/relationships/image" Target="../media/image5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39.png"/><Relationship Id="rId6" Type="http://schemas.openxmlformats.org/officeDocument/2006/relationships/image" Target="../media/image56.jpg"/><Relationship Id="rId7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39.png"/><Relationship Id="rId6" Type="http://schemas.openxmlformats.org/officeDocument/2006/relationships/image" Target="../media/image56.jp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39.png"/><Relationship Id="rId6" Type="http://schemas.openxmlformats.org/officeDocument/2006/relationships/image" Target="../media/image56.jpg"/><Relationship Id="rId7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39.png"/><Relationship Id="rId6" Type="http://schemas.openxmlformats.org/officeDocument/2006/relationships/image" Target="../media/image5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Relationship Id="rId7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54.png"/><Relationship Id="rId5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603425" y="1126175"/>
            <a:ext cx="39303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씬콕</a:t>
            </a:r>
            <a:endParaRPr b="1" sz="4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5602514" y="0"/>
            <a:ext cx="65895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3"/>
          <p:cNvSpPr/>
          <p:nvPr/>
        </p:nvSpPr>
        <p:spPr>
          <a:xfrm rot="-5400000">
            <a:off x="5083302" y="4205100"/>
            <a:ext cx="7827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3"/>
          <p:cNvSpPr/>
          <p:nvPr/>
        </p:nvSpPr>
        <p:spPr>
          <a:xfrm rot="-5400000">
            <a:off x="5083302" y="5131123"/>
            <a:ext cx="7827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6053791" y="0"/>
            <a:ext cx="6138300" cy="6858000"/>
          </a:xfrm>
          <a:prstGeom prst="rect">
            <a:avLst/>
          </a:prstGeom>
          <a:solidFill>
            <a:srgbClr val="1B1B1B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3"/>
          <p:cNvSpPr/>
          <p:nvPr/>
        </p:nvSpPr>
        <p:spPr>
          <a:xfrm rot="10800000">
            <a:off x="5602525" y="3554500"/>
            <a:ext cx="3327400" cy="638175"/>
          </a:xfrm>
          <a:custGeom>
            <a:rect b="b" l="l" r="r" t="t"/>
            <a:pathLst>
              <a:path extrusionOk="0" h="638175" w="3327400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9014950" y="3298950"/>
            <a:ext cx="1557600" cy="20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조장: 이인진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팀원: 김민성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김현성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오제하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최수정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여혜림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3"/>
          <p:cNvSpPr/>
          <p:nvPr/>
        </p:nvSpPr>
        <p:spPr>
          <a:xfrm rot="-5400000">
            <a:off x="4328475" y="2428576"/>
            <a:ext cx="22923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37675" y="3361950"/>
            <a:ext cx="44001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  <a:t>SNS 형식의</a:t>
            </a:r>
            <a:b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  <a:t>영화정보 발견과 공유를 위한 웹 서비스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해결책과 이점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350" y="2089161"/>
            <a:ext cx="4400852" cy="22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62" y="2057563"/>
            <a:ext cx="2663338" cy="2263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1958355" y="1422100"/>
            <a:ext cx="1533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Yeon Sung"/>
                <a:ea typeface="Yeon Sung"/>
                <a:cs typeface="Yeon Sung"/>
                <a:sym typeface="Yeon Sung"/>
              </a:rPr>
              <a:t>두둥!</a:t>
            </a:r>
            <a:endParaRPr sz="50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29852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65666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850" y="1920150"/>
            <a:ext cx="2519351" cy="25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2866650" y="3103500"/>
            <a:ext cx="4553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717750" y="49500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정리하자면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주요기능 소개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3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872025" y="2187579"/>
            <a:ext cx="104481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latin typeface="Nanum Gothic"/>
                <a:ea typeface="Nanum Gothic"/>
                <a:cs typeface="Nanum Gothic"/>
                <a:sym typeface="Nanum Gothic"/>
              </a:rPr>
              <a:t>SNS (뉴스피드, 마이페이지, 친구추천, 좋아요, 활동로그 등)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</a:t>
            </a: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장면별 리뷰 작성 및 정보공유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872025" y="4196250"/>
            <a:ext cx="104481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추천 (활동로그 기반, 관리자 추천)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871875" y="4843950"/>
            <a:ext cx="10448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취향 분석 및 통계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872025" y="3548550"/>
            <a:ext cx="104481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Char char="-"/>
            </a:pPr>
            <a:r>
              <a:rPr b="1"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장면 앨범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2964600" y="2533000"/>
            <a:ext cx="62628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주요 산출물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유스케이스 다이어그램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4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13" y="852525"/>
            <a:ext cx="8226574" cy="60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28"/>
          <p:cNvCxnSpPr>
            <a:stCxn id="257" idx="3"/>
            <a:endCxn id="258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28"/>
          <p:cNvCxnSpPr>
            <a:stCxn id="260" idx="3"/>
            <a:endCxn id="261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28"/>
          <p:cNvCxnSpPr>
            <a:stCxn id="263" idx="3"/>
            <a:endCxn id="264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p28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28"/>
          <p:cNvCxnSpPr>
            <a:stCxn id="266" idx="1"/>
            <a:endCxn id="267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28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28"/>
          <p:cNvCxnSpPr>
            <a:stCxn id="264" idx="0"/>
            <a:endCxn id="267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136267"/>
            <a:ext cx="11785601" cy="495295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요구사항 분석서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29"/>
          <p:cNvCxnSpPr>
            <a:stCxn id="279" idx="3"/>
            <a:endCxn id="280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1" name="Google Shape;281;p29"/>
          <p:cNvCxnSpPr>
            <a:stCxn id="282" idx="3"/>
            <a:endCxn id="283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29"/>
          <p:cNvCxnSpPr>
            <a:stCxn id="285" idx="3"/>
            <a:endCxn id="286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9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9"/>
          <p:cNvCxnSpPr>
            <a:stCxn id="288" idx="1"/>
            <a:endCxn id="289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29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29"/>
          <p:cNvCxnSpPr>
            <a:stCxn id="286" idx="0"/>
            <a:endCxn id="289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8" y="852574"/>
            <a:ext cx="11829768" cy="60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UI Prototype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6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30"/>
          <p:cNvCxnSpPr>
            <a:stCxn id="301" idx="3"/>
            <a:endCxn id="302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p30"/>
          <p:cNvCxnSpPr>
            <a:stCxn id="304" idx="3"/>
            <a:endCxn id="305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Google Shape;306;p30"/>
          <p:cNvCxnSpPr>
            <a:stCxn id="307" idx="3"/>
            <a:endCxn id="308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" name="Google Shape;308;p30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30"/>
          <p:cNvCxnSpPr>
            <a:stCxn id="310" idx="1"/>
            <a:endCxn id="311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30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30"/>
          <p:cNvCxnSpPr>
            <a:stCxn id="308" idx="0"/>
            <a:endCxn id="311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525"/>
            <a:ext cx="12192003" cy="6005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DB 모델링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7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37" y="852564"/>
            <a:ext cx="10568736" cy="60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GitHub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8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질문!!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95" y="140175"/>
            <a:ext cx="11942779" cy="67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Trello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9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/>
          <p:nvPr/>
        </p:nvSpPr>
        <p:spPr>
          <a:xfrm>
            <a:off x="1245525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4582651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7919776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1974882" y="1112750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FRONT</a:t>
            </a:r>
            <a:endParaRPr sz="2400"/>
          </a:p>
        </p:txBody>
      </p:sp>
      <p:sp>
        <p:nvSpPr>
          <p:cNvPr id="344" name="Google Shape;344;p33"/>
          <p:cNvSpPr/>
          <p:nvPr/>
        </p:nvSpPr>
        <p:spPr>
          <a:xfrm>
            <a:off x="5312015" y="1115191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BACK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8138175" y="1112750"/>
            <a:ext cx="2589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DB &amp; SERVER</a:t>
            </a:r>
            <a:endParaRPr b="1" sz="1200">
              <a:solidFill>
                <a:srgbClr val="212121"/>
              </a:solidFill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731" y="5496289"/>
            <a:ext cx="1789475" cy="85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 rotWithShape="1">
          <a:blip r:embed="rId4">
            <a:alphaModFix/>
          </a:blip>
          <a:srcRect b="35230" l="24158" r="24164" t="34637"/>
          <a:stretch/>
        </p:blipFill>
        <p:spPr>
          <a:xfrm>
            <a:off x="1755950" y="4643688"/>
            <a:ext cx="2005850" cy="7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2109" y="3606980"/>
            <a:ext cx="2542020" cy="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526" y="3785789"/>
            <a:ext cx="2276709" cy="7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1643" y="5043532"/>
            <a:ext cx="1622975" cy="119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2037" y="2275850"/>
            <a:ext cx="1789475" cy="10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0650" y="3961236"/>
            <a:ext cx="2390700" cy="77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 rotWithShape="1">
          <a:blip r:embed="rId10">
            <a:alphaModFix/>
          </a:blip>
          <a:srcRect b="19412" l="0" r="0" t="17702"/>
          <a:stretch/>
        </p:blipFill>
        <p:spPr>
          <a:xfrm>
            <a:off x="5221725" y="5194025"/>
            <a:ext cx="1748525" cy="10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Environment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81198" y="1947723"/>
            <a:ext cx="1748525" cy="17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94788" y="2116813"/>
            <a:ext cx="2276700" cy="118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/>
          <p:nvPr/>
        </p:nvSpPr>
        <p:spPr>
          <a:xfrm>
            <a:off x="1245525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4582652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7919779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1673202" y="1036550"/>
            <a:ext cx="21645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TOOL KIT</a:t>
            </a:r>
            <a:endParaRPr sz="2400"/>
          </a:p>
        </p:txBody>
      </p:sp>
      <p:sp>
        <p:nvSpPr>
          <p:cNvPr id="368" name="Google Shape;368;p34"/>
          <p:cNvSpPr/>
          <p:nvPr/>
        </p:nvSpPr>
        <p:spPr>
          <a:xfrm>
            <a:off x="5312015" y="1038991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API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8138175" y="1039000"/>
            <a:ext cx="25899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COOPERATION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1530232" y="1994156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1" name="Google Shape;371;p34"/>
          <p:cNvSpPr txBox="1"/>
          <p:nvPr/>
        </p:nvSpPr>
        <p:spPr>
          <a:xfrm>
            <a:off x="4818257" y="1994156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2" name="Google Shape;372;p34"/>
          <p:cNvSpPr txBox="1"/>
          <p:nvPr/>
        </p:nvSpPr>
        <p:spPr>
          <a:xfrm>
            <a:off x="8172067" y="2007431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26" y="2965675"/>
            <a:ext cx="1634474" cy="12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575" y="2121549"/>
            <a:ext cx="2097100" cy="56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275" y="4517364"/>
            <a:ext cx="2009399" cy="6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300" y="5341695"/>
            <a:ext cx="2164500" cy="51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0500" y="5391987"/>
            <a:ext cx="792975" cy="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4683" y="3805975"/>
            <a:ext cx="1756883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9287" y="2965665"/>
            <a:ext cx="1975400" cy="52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8025" y="2212950"/>
            <a:ext cx="2240024" cy="5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1088" y="3724400"/>
            <a:ext cx="2009400" cy="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16625" y="5052888"/>
            <a:ext cx="1918326" cy="9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34950" y="2193646"/>
            <a:ext cx="2522100" cy="99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27925" y="4001401"/>
            <a:ext cx="2009400" cy="1177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Environment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b="1" sz="2400">
              <a:solidFill>
                <a:srgbClr val="00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5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5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396" name="Google Shape;3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b="1" sz="2400">
              <a:solidFill>
                <a:srgbClr val="006666"/>
              </a:solidFill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36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36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6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36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4" name="Google Shape;424;p3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7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7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440" name="Google Shape;4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7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442" name="Google Shape;4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pic>
        <p:nvPicPr>
          <p:cNvPr id="448" name="Google Shape;44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8162" y="5883300"/>
            <a:ext cx="1377600" cy="71061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7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2" name="Google Shape;452;p37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7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cxnSp>
        <p:nvCxnSpPr>
          <p:cNvPr id="455" name="Google Shape;455;p37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6" name="Google Shape;456;p37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7" name="Google Shape;457;p37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8" name="Google Shape;458;p37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9" name="Google Shape;459;p37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60" name="Google Shape;460;p3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7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7" name="Google Shape;467;p3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7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38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38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476" name="Google Shape;476;p38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77" name="Google Shape;4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38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1" name="Google Shape;481;p38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2" name="Google Shape;48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8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9" name="Google Shape;489;p38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90" name="Google Shape;49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8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pic>
        <p:nvPicPr>
          <p:cNvPr id="492" name="Google Shape;49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8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494" name="Google Shape;494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8162" y="5883300"/>
            <a:ext cx="1377600" cy="71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38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6" name="Google Shape;496;p38"/>
          <p:cNvCxnSpPr/>
          <p:nvPr/>
        </p:nvCxnSpPr>
        <p:spPr>
          <a:xfrm rot="10800000">
            <a:off x="5583388" y="3274025"/>
            <a:ext cx="623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3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8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39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39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13" name="Google Shape;513;p39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14" name="Google Shape;514;p39"/>
          <p:cNvCxnSpPr/>
          <p:nvPr/>
        </p:nvCxnSpPr>
        <p:spPr>
          <a:xfrm rot="10800000">
            <a:off x="2590600" y="3222200"/>
            <a:ext cx="16830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5" name="Google Shape;5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39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19" name="Google Shape;51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9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522" name="Google Shape;522;p39"/>
          <p:cNvSpPr txBox="1"/>
          <p:nvPr/>
        </p:nvSpPr>
        <p:spPr>
          <a:xfrm>
            <a:off x="2683375" y="3374900"/>
            <a:ext cx="15141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Response</a:t>
            </a:r>
            <a:endParaRPr/>
          </a:p>
        </p:txBody>
      </p:sp>
      <p:sp>
        <p:nvSpPr>
          <p:cNvPr id="523" name="Google Shape;523;p39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9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cxnSp>
        <p:nvCxnSpPr>
          <p:cNvPr id="529" name="Google Shape;529;p39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30" name="Google Shape;53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532" name="Google Shape;532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8162" y="5883300"/>
            <a:ext cx="1377600" cy="71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39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4" name="Google Shape;534;p39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35" name="Google Shape;535;p39"/>
          <p:cNvCxnSpPr/>
          <p:nvPr/>
        </p:nvCxnSpPr>
        <p:spPr>
          <a:xfrm rot="10800000">
            <a:off x="5583388" y="3274025"/>
            <a:ext cx="623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3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9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0" name="Google Shape;5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40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40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53" name="Google Shape;553;p40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40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5" name="Google Shape;5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0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557" name="Google Shape;5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0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559" name="Google Shape;55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0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61" name="Google Shape;561;p40"/>
          <p:cNvSpPr/>
          <p:nvPr/>
        </p:nvSpPr>
        <p:spPr>
          <a:xfrm>
            <a:off x="7428000" y="3989925"/>
            <a:ext cx="1980000" cy="721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562" name="Google Shape;56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40"/>
          <p:cNvCxnSpPr>
            <a:endCxn id="562" idx="0"/>
          </p:cNvCxnSpPr>
          <p:nvPr/>
        </p:nvCxnSpPr>
        <p:spPr>
          <a:xfrm>
            <a:off x="5373116" y="367553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40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565" name="Google Shape;565;p40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sp>
        <p:nvSpPr>
          <p:cNvPr id="566" name="Google Shape;566;p4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0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0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p4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0"/>
          <p:cNvSpPr txBox="1"/>
          <p:nvPr/>
        </p:nvSpPr>
        <p:spPr>
          <a:xfrm>
            <a:off x="31809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75" name="Google Shape;575;p40"/>
          <p:cNvSpPr txBox="1"/>
          <p:nvPr/>
        </p:nvSpPr>
        <p:spPr>
          <a:xfrm>
            <a:off x="649080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576" name="Google Shape;576;p40"/>
          <p:cNvSpPr txBox="1"/>
          <p:nvPr/>
        </p:nvSpPr>
        <p:spPr>
          <a:xfrm>
            <a:off x="649080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577" name="Google Shape;577;p40"/>
          <p:cNvSpPr txBox="1"/>
          <p:nvPr/>
        </p:nvSpPr>
        <p:spPr>
          <a:xfrm>
            <a:off x="5123525" y="393547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3" name="Google Shape;5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41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41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86" name="Google Shape;586;p41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41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41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9" name="Google Shape;5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1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591" name="Google Shape;5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1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593" name="Google Shape;59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1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95" name="Google Shape;595;p41"/>
          <p:cNvSpPr/>
          <p:nvPr/>
        </p:nvSpPr>
        <p:spPr>
          <a:xfrm>
            <a:off x="7428000" y="3989925"/>
            <a:ext cx="1980000" cy="17541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BackdropPath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596" name="Google Shape;59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41"/>
          <p:cNvCxnSpPr/>
          <p:nvPr/>
        </p:nvCxnSpPr>
        <p:spPr>
          <a:xfrm>
            <a:off x="5455966" y="3624196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41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599" name="Google Shape;599;p41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sp>
        <p:nvSpPr>
          <p:cNvPr id="600" name="Google Shape;600;p4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1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7" name="Google Shape;607;p4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1"/>
          <p:cNvCxnSpPr/>
          <p:nvPr/>
        </p:nvCxnSpPr>
        <p:spPr>
          <a:xfrm>
            <a:off x="5159704" y="362418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9" name="Google Shape;609;p41"/>
          <p:cNvSpPr txBox="1"/>
          <p:nvPr/>
        </p:nvSpPr>
        <p:spPr>
          <a:xfrm>
            <a:off x="31809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10" name="Google Shape;610;p41"/>
          <p:cNvSpPr txBox="1"/>
          <p:nvPr/>
        </p:nvSpPr>
        <p:spPr>
          <a:xfrm>
            <a:off x="649080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611" name="Google Shape;611;p41"/>
          <p:cNvSpPr txBox="1"/>
          <p:nvPr/>
        </p:nvSpPr>
        <p:spPr>
          <a:xfrm>
            <a:off x="649080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12" name="Google Shape;612;p41"/>
          <p:cNvSpPr txBox="1"/>
          <p:nvPr/>
        </p:nvSpPr>
        <p:spPr>
          <a:xfrm>
            <a:off x="5537750" y="41441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613" name="Google Shape;613;p41"/>
          <p:cNvSpPr txBox="1"/>
          <p:nvPr/>
        </p:nvSpPr>
        <p:spPr>
          <a:xfrm>
            <a:off x="4879250" y="388412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614" name="Google Shape;614;p41"/>
          <p:cNvSpPr txBox="1"/>
          <p:nvPr/>
        </p:nvSpPr>
        <p:spPr>
          <a:xfrm>
            <a:off x="318095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2585275" y="140175"/>
            <a:ext cx="60486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15"/>
          <p:cNvGrpSpPr/>
          <p:nvPr/>
        </p:nvGrpSpPr>
        <p:grpSpPr>
          <a:xfrm>
            <a:off x="1828800" y="1370375"/>
            <a:ext cx="8137475" cy="1277574"/>
            <a:chOff x="1828800" y="1370375"/>
            <a:chExt cx="8137475" cy="1277574"/>
          </a:xfrm>
        </p:grpSpPr>
        <p:pic>
          <p:nvPicPr>
            <p:cNvPr id="108" name="Google Shape;10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8800" y="1370375"/>
              <a:ext cx="1277574" cy="1277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5"/>
            <p:cNvSpPr/>
            <p:nvPr/>
          </p:nvSpPr>
          <p:spPr>
            <a:xfrm>
              <a:off x="3347975" y="1436025"/>
              <a:ext cx="6618300" cy="1160100"/>
            </a:xfrm>
            <a:prstGeom prst="wedgeRoundRectCallout">
              <a:avLst>
                <a:gd fmla="val -52814" name="adj1"/>
                <a:gd fmla="val -6650" name="adj2"/>
                <a:gd fmla="val 0" name="adj3"/>
              </a:avLst>
            </a:prstGeom>
            <a:solidFill>
              <a:srgbClr val="FFCC66"/>
            </a:solidFill>
            <a:ln cap="flat" cmpd="sng" w="1905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영화 ‘라라랜드’ 에서 미아가 입은 그 원피스 어디서 사지? 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1967500" y="2786130"/>
            <a:ext cx="7998787" cy="1438150"/>
            <a:chOff x="1967500" y="2786130"/>
            <a:chExt cx="7998787" cy="1438150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28138" y="2786130"/>
              <a:ext cx="1438150" cy="143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5"/>
            <p:cNvSpPr/>
            <p:nvPr/>
          </p:nvSpPr>
          <p:spPr>
            <a:xfrm>
              <a:off x="1967500" y="3021575"/>
              <a:ext cx="6286500" cy="1160100"/>
            </a:xfrm>
            <a:prstGeom prst="wedgeRoundRectCallout">
              <a:avLst>
                <a:gd fmla="val 54988" name="adj1"/>
                <a:gd fmla="val -23191" name="adj2"/>
                <a:gd fmla="val 0" name="adj3"/>
              </a:avLst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영화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 추격씬만 따로 모아서 볼 수 없을까?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1942775" y="4613875"/>
            <a:ext cx="8095775" cy="1184025"/>
            <a:chOff x="1942775" y="4613875"/>
            <a:chExt cx="8095775" cy="1184025"/>
          </a:xfrm>
        </p:grpSpPr>
        <p:sp>
          <p:nvSpPr>
            <p:cNvPr id="114" name="Google Shape;114;p15"/>
            <p:cNvSpPr/>
            <p:nvPr/>
          </p:nvSpPr>
          <p:spPr>
            <a:xfrm>
              <a:off x="3420250" y="4637800"/>
              <a:ext cx="6618300" cy="1160100"/>
            </a:xfrm>
            <a:prstGeom prst="wedgeRoundRectCallout">
              <a:avLst>
                <a:gd fmla="val -53083" name="adj1"/>
                <a:gd fmla="val -18320" name="adj2"/>
                <a:gd fmla="val 0" name="adj3"/>
              </a:avLst>
            </a:prstGeom>
            <a:solidFill>
              <a:srgbClr val="93C47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‘월터의 상상은 현실이 된다’에서 나온 그 장소는 어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디일까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?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15" name="Google Shape;115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42775" y="4613875"/>
              <a:ext cx="1160100" cy="116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2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0" name="Google Shape;6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42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42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</a:t>
            </a:r>
            <a:r>
              <a:rPr lang="en-US" sz="1900">
                <a:solidFill>
                  <a:srgbClr val="FFFFFF"/>
                </a:solidFill>
              </a:rPr>
              <a:t>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42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628" name="Google Shape;62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2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630" name="Google Shape;63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2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32" name="Google Shape;632;p42"/>
          <p:cNvSpPr/>
          <p:nvPr/>
        </p:nvSpPr>
        <p:spPr>
          <a:xfrm>
            <a:off x="7428000" y="3989925"/>
            <a:ext cx="1980000" cy="2647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Recommendation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33" name="Google Shape;633;p4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2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6" name="Google Shape;636;p4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2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0" name="Google Shape;640;p4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2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643" name="Google Shape;643;p42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cxnSp>
        <p:nvCxnSpPr>
          <p:cNvPr id="644" name="Google Shape;644;p42"/>
          <p:cNvCxnSpPr/>
          <p:nvPr/>
        </p:nvCxnSpPr>
        <p:spPr>
          <a:xfrm>
            <a:off x="5474291" y="362418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42"/>
          <p:cNvCxnSpPr/>
          <p:nvPr/>
        </p:nvCxnSpPr>
        <p:spPr>
          <a:xfrm>
            <a:off x="5159704" y="3624196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46" name="Google Shape;646;p42"/>
          <p:cNvSpPr txBox="1"/>
          <p:nvPr/>
        </p:nvSpPr>
        <p:spPr>
          <a:xfrm>
            <a:off x="31809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47" name="Google Shape;647;p42"/>
          <p:cNvSpPr txBox="1"/>
          <p:nvPr/>
        </p:nvSpPr>
        <p:spPr>
          <a:xfrm>
            <a:off x="649080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648" name="Google Shape;648;p42"/>
          <p:cNvSpPr txBox="1"/>
          <p:nvPr/>
        </p:nvSpPr>
        <p:spPr>
          <a:xfrm>
            <a:off x="649080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49" name="Google Shape;649;p42"/>
          <p:cNvSpPr txBox="1"/>
          <p:nvPr/>
        </p:nvSpPr>
        <p:spPr>
          <a:xfrm>
            <a:off x="5537750" y="41441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650" name="Google Shape;650;p42"/>
          <p:cNvSpPr txBox="1"/>
          <p:nvPr/>
        </p:nvSpPr>
        <p:spPr>
          <a:xfrm>
            <a:off x="4879250" y="388412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651" name="Google Shape;651;p42"/>
          <p:cNvSpPr txBox="1"/>
          <p:nvPr/>
        </p:nvSpPr>
        <p:spPr>
          <a:xfrm>
            <a:off x="3180950" y="3069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3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7" name="Google Shape;6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43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43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660" name="Google Shape;660;p43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43"/>
          <p:cNvCxnSpPr/>
          <p:nvPr/>
        </p:nvCxnSpPr>
        <p:spPr>
          <a:xfrm rot="10800000">
            <a:off x="2908875" y="3102125"/>
            <a:ext cx="4934100" cy="9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2" name="Google Shape;6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3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664" name="Google Shape;6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3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sp>
        <p:nvSpPr>
          <p:cNvPr id="666" name="Google Shape;666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3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43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72" name="Google Shape;672;p43"/>
          <p:cNvSpPr/>
          <p:nvPr/>
        </p:nvSpPr>
        <p:spPr>
          <a:xfrm>
            <a:off x="7428000" y="3989925"/>
            <a:ext cx="1980000" cy="15843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73" name="Google Shape;673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3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6" name="Google Shape;676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3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0" name="Google Shape;680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3"/>
          <p:cNvSpPr txBox="1"/>
          <p:nvPr/>
        </p:nvSpPr>
        <p:spPr>
          <a:xfrm>
            <a:off x="3028550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682" name="Google Shape;682;p43"/>
          <p:cNvSpPr txBox="1"/>
          <p:nvPr/>
        </p:nvSpPr>
        <p:spPr>
          <a:xfrm>
            <a:off x="3944450" y="3102125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683" name="Google Shape;683;p43"/>
          <p:cNvSpPr txBox="1"/>
          <p:nvPr/>
        </p:nvSpPr>
        <p:spPr>
          <a:xfrm>
            <a:off x="6447875" y="2438700"/>
            <a:ext cx="267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23" y="-1814"/>
            <a:ext cx="9449353" cy="7087027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 소개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13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5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2" name="Google Shape;7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3" name="Google Shape;703;p45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p45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705" name="Google Shape;705;p45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45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7" name="Google Shape;707;p45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8" name="Google Shape;7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5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710" name="Google Shape;7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45"/>
          <p:cNvCxnSpPr>
            <a:stCxn id="712" idx="2"/>
            <a:endCxn id="710" idx="0"/>
          </p:cNvCxnSpPr>
          <p:nvPr/>
        </p:nvCxnSpPr>
        <p:spPr>
          <a:xfrm>
            <a:off x="5373116" y="367553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3" name="Google Shape;713;p45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714" name="Google Shape;714;p45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715" name="Google Shape;71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5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sp>
        <p:nvSpPr>
          <p:cNvPr id="717" name="Google Shape;717;p4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5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0" name="Google Shape;720;p4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5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22" name="Google Shape;722;p45"/>
          <p:cNvSpPr/>
          <p:nvPr/>
        </p:nvSpPr>
        <p:spPr>
          <a:xfrm>
            <a:off x="7428000" y="3989925"/>
            <a:ext cx="1980000" cy="2647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BackdropPath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Recommendation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723" name="Google Shape;72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5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7" name="Google Shape;727;p4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5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1" name="Google Shape;731;p4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85275" y="140175"/>
            <a:ext cx="5150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0" y="1094788"/>
            <a:ext cx="1591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825" y="1094800"/>
            <a:ext cx="1591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825" y="1936138"/>
            <a:ext cx="1591056" cy="7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1575" y="4755475"/>
            <a:ext cx="1696950" cy="16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8627075" y="3476625"/>
            <a:ext cx="2083200" cy="1696800"/>
          </a:xfrm>
          <a:prstGeom prst="wedgeEllipseCallout">
            <a:avLst>
              <a:gd fmla="val 40004" name="adj1"/>
              <a:gd fmla="val 51486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Yeon Sung"/>
                <a:ea typeface="Yeon Sung"/>
                <a:cs typeface="Yeon Sung"/>
                <a:sym typeface="Yeon Sung"/>
              </a:rPr>
              <a:t>총평 위주의 리뷰네</a:t>
            </a:r>
            <a:endParaRPr sz="30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718" y="1077511"/>
            <a:ext cx="6839708" cy="428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1144400"/>
            <a:ext cx="2599501" cy="146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848050" y="2606625"/>
            <a:ext cx="58479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625" y="1087700"/>
            <a:ext cx="6848174" cy="5696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7"/>
          <p:cNvGrpSpPr/>
          <p:nvPr/>
        </p:nvGrpSpPr>
        <p:grpSpPr>
          <a:xfrm>
            <a:off x="715875" y="3300500"/>
            <a:ext cx="3651425" cy="2975877"/>
            <a:chOff x="715875" y="3300500"/>
            <a:chExt cx="3651425" cy="2975877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5875" y="4983852"/>
              <a:ext cx="1292525" cy="129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>
              <a:off x="2008400" y="3300500"/>
              <a:ext cx="2358900" cy="2085300"/>
            </a:xfrm>
            <a:prstGeom prst="wedgeEllipseCallout">
              <a:avLst>
                <a:gd fmla="val -45050" name="adj1"/>
                <a:gd fmla="val 48434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내가 찾는 영화가 없다개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250" y="1069321"/>
            <a:ext cx="1726950" cy="148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538177"/>
            <a:ext cx="7225975" cy="45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8627075" y="3476625"/>
            <a:ext cx="3401450" cy="2975800"/>
            <a:chOff x="8627075" y="3476625"/>
            <a:chExt cx="3401450" cy="2975800"/>
          </a:xfrm>
        </p:grpSpPr>
        <p:pic>
          <p:nvPicPr>
            <p:cNvPr id="155" name="Google Shape;15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31575" y="4755475"/>
              <a:ext cx="1696950" cy="169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8"/>
            <p:cNvSpPr/>
            <p:nvPr/>
          </p:nvSpPr>
          <p:spPr>
            <a:xfrm>
              <a:off x="8627075" y="3476625"/>
              <a:ext cx="2083200" cy="1696800"/>
            </a:xfrm>
            <a:prstGeom prst="wedgeEllipseCallout">
              <a:avLst>
                <a:gd fmla="val 40004" name="adj1"/>
                <a:gd fmla="val 51486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부실한 리뷰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20" y="1051560"/>
            <a:ext cx="7431158" cy="5700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9"/>
          <p:cNvGrpSpPr/>
          <p:nvPr/>
        </p:nvGrpSpPr>
        <p:grpSpPr>
          <a:xfrm>
            <a:off x="2920383" y="2225950"/>
            <a:ext cx="1066800" cy="4411125"/>
            <a:chOff x="2920383" y="2225950"/>
            <a:chExt cx="1066800" cy="4411125"/>
          </a:xfrm>
        </p:grpSpPr>
        <p:pic>
          <p:nvPicPr>
            <p:cNvPr id="167" name="Google Shape;16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0383" y="2225950"/>
              <a:ext cx="1066800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0383" y="3566160"/>
              <a:ext cx="8667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383" y="4858725"/>
              <a:ext cx="9144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34663" y="6170350"/>
              <a:ext cx="1038225" cy="466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72975" y="1226125"/>
            <a:ext cx="2927175" cy="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19"/>
          <p:cNvGrpSpPr/>
          <p:nvPr/>
        </p:nvGrpSpPr>
        <p:grpSpPr>
          <a:xfrm>
            <a:off x="8501566" y="3164679"/>
            <a:ext cx="3531825" cy="3291300"/>
            <a:chOff x="9258875" y="3779375"/>
            <a:chExt cx="2774629" cy="2676289"/>
          </a:xfrm>
        </p:grpSpPr>
        <p:pic>
          <p:nvPicPr>
            <p:cNvPr id="173" name="Google Shape;173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332720" y="4754880"/>
              <a:ext cx="1700784" cy="170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9"/>
            <p:cNvSpPr/>
            <p:nvPr/>
          </p:nvSpPr>
          <p:spPr>
            <a:xfrm>
              <a:off x="9258875" y="3779375"/>
              <a:ext cx="1451400" cy="1393800"/>
            </a:xfrm>
            <a:prstGeom prst="wedgeEllipseCallout">
              <a:avLst>
                <a:gd fmla="val 40004" name="adj1"/>
                <a:gd fmla="val 51486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기..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길다..!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2866650" y="3103500"/>
            <a:ext cx="4553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그래서 생각해낸 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717750" y="49500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7419750" y="3103500"/>
            <a:ext cx="12387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씬,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8294250" y="3103500"/>
            <a:ext cx="1031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콕!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450" y="1920150"/>
            <a:ext cx="2519351" cy="25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해결책과 이점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1958338" y="1422100"/>
            <a:ext cx="1104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Yeon Sung"/>
                <a:ea typeface="Yeon Sung"/>
                <a:cs typeface="Yeon Sung"/>
                <a:sym typeface="Yeon Sung"/>
              </a:rPr>
              <a:t>두둥!</a:t>
            </a:r>
            <a:endParaRPr sz="36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60332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3751250" y="4146938"/>
            <a:ext cx="3775075" cy="2199650"/>
            <a:chOff x="3898425" y="3986150"/>
            <a:chExt cx="3775075" cy="2199650"/>
          </a:xfrm>
        </p:grpSpPr>
        <p:pic>
          <p:nvPicPr>
            <p:cNvPr id="195" name="Google Shape;19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8425" y="4765550"/>
              <a:ext cx="1420250" cy="14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1"/>
            <p:cNvSpPr/>
            <p:nvPr/>
          </p:nvSpPr>
          <p:spPr>
            <a:xfrm>
              <a:off x="5491000" y="3986150"/>
              <a:ext cx="2182500" cy="1987200"/>
            </a:xfrm>
            <a:prstGeom prst="wedgeEllipseCallout">
              <a:avLst>
                <a:gd fmla="val -54035" name="adj1"/>
                <a:gd fmla="val 32567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사용자가 성실히 리뷰할까?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250" y="2001975"/>
            <a:ext cx="2660904" cy="226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